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5" r:id="rId5"/>
    <p:sldId id="266" r:id="rId6"/>
    <p:sldId id="258" r:id="rId7"/>
    <p:sldId id="267" r:id="rId8"/>
    <p:sldId id="268" r:id="rId9"/>
    <p:sldId id="269" r:id="rId10"/>
    <p:sldId id="259" r:id="rId11"/>
    <p:sldId id="270" r:id="rId12"/>
    <p:sldId id="260" r:id="rId13"/>
    <p:sldId id="271" r:id="rId14"/>
    <p:sldId id="261" r:id="rId15"/>
    <p:sldId id="273" r:id="rId16"/>
    <p:sldId id="272" r:id="rId17"/>
    <p:sldId id="274" r:id="rId18"/>
    <p:sldId id="275" r:id="rId19"/>
    <p:sldId id="276" r:id="rId20"/>
    <p:sldId id="277" r:id="rId21"/>
    <p:sldId id="263" r:id="rId22"/>
    <p:sldId id="279" r:id="rId23"/>
    <p:sldId id="278" r:id="rId24"/>
    <p:sldId id="280" r:id="rId25"/>
    <p:sldId id="281" r:id="rId26"/>
    <p:sldId id="282" r:id="rId27"/>
    <p:sldId id="285" r:id="rId28"/>
    <p:sldId id="283" r:id="rId29"/>
    <p:sldId id="284" r:id="rId30"/>
    <p:sldId id="289" r:id="rId31"/>
    <p:sldId id="286" r:id="rId32"/>
    <p:sldId id="287" r:id="rId33"/>
    <p:sldId id="288"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C1C4C71C-5A41-4042-8B49-7F9DB067A140}" type="datetimeFigureOut">
              <a:rPr lang="en-AU" smtClean="0"/>
              <a:t>4/09/2017</a:t>
            </a:fld>
            <a:endParaRPr lang="en-AU"/>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AU"/>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64BDD6B9-C978-46AA-BD05-AA314B5AB807}" type="slidenum">
              <a:rPr lang="en-AU" smtClean="0"/>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5" name="Footer Placeholder 4"/>
          <p:cNvSpPr>
            <a:spLocks noGrp="1"/>
          </p:cNvSpPr>
          <p:nvPr>
            <p:ph type="ftr" sz="quarter" idx="11"/>
          </p:nvPr>
        </p:nvSpPr>
        <p:spPr/>
        <p:txBody>
          <a:bodyPr/>
          <a:lstStyle>
            <a:extLst/>
          </a:lstStyle>
          <a:p>
            <a:endParaRPr lang="en-AU"/>
          </a:p>
        </p:txBody>
      </p:sp>
      <p:sp>
        <p:nvSpPr>
          <p:cNvPr id="6" name="Slide Number Placeholder 5"/>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C1C4C71C-5A41-4042-8B49-7F9DB067A140}" type="datetimeFigureOut">
              <a:rPr lang="en-AU" smtClean="0"/>
              <a:t>4/09/2017</a:t>
            </a:fld>
            <a:endParaRPr lang="en-AU"/>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AU"/>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64BDD6B9-C978-46AA-BD05-AA314B5AB807}"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5" name="Footer Placeholder 4"/>
          <p:cNvSpPr>
            <a:spLocks noGrp="1"/>
          </p:cNvSpPr>
          <p:nvPr>
            <p:ph type="ftr" sz="quarter" idx="11"/>
          </p:nvPr>
        </p:nvSpPr>
        <p:spPr/>
        <p:txBody>
          <a:bodyPr/>
          <a:lstStyle>
            <a:extLst/>
          </a:lstStyle>
          <a:p>
            <a:endParaRPr lang="en-AU"/>
          </a:p>
        </p:txBody>
      </p:sp>
      <p:sp>
        <p:nvSpPr>
          <p:cNvPr id="6" name="Slide Number Placeholder 5"/>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C1C4C71C-5A41-4042-8B49-7F9DB067A140}" type="datetimeFigureOut">
              <a:rPr lang="en-AU" smtClean="0"/>
              <a:t>4/09/2017</a:t>
            </a:fld>
            <a:endParaRPr lang="en-AU"/>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AU"/>
          </a:p>
        </p:txBody>
      </p:sp>
      <p:sp>
        <p:nvSpPr>
          <p:cNvPr id="6" name="Slide Number Placeholder 5"/>
          <p:cNvSpPr>
            <a:spLocks noGrp="1"/>
          </p:cNvSpPr>
          <p:nvPr>
            <p:ph type="sldNum" sz="quarter" idx="12"/>
          </p:nvPr>
        </p:nvSpPr>
        <p:spPr>
          <a:xfrm>
            <a:off x="6733952" y="6555112"/>
            <a:ext cx="588336" cy="228600"/>
          </a:xfrm>
        </p:spPr>
        <p:txBody>
          <a:bodyPr/>
          <a:lstStyle>
            <a:extLst/>
          </a:lstStyle>
          <a:p>
            <a:fld id="{64BDD6B9-C978-46AA-BD05-AA314B5AB807}" type="slidenum">
              <a:rPr lang="en-AU" smtClean="0"/>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6" name="Footer Placeholder 5"/>
          <p:cNvSpPr>
            <a:spLocks noGrp="1"/>
          </p:cNvSpPr>
          <p:nvPr>
            <p:ph type="ftr" sz="quarter" idx="11"/>
          </p:nvPr>
        </p:nvSpPr>
        <p:spPr/>
        <p:txBody>
          <a:bodyPr/>
          <a:lstStyle>
            <a:extLst/>
          </a:lstStyle>
          <a:p>
            <a:endParaRPr lang="en-AU"/>
          </a:p>
        </p:txBody>
      </p:sp>
      <p:sp>
        <p:nvSpPr>
          <p:cNvPr id="7" name="Slide Number Placeholder 6"/>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8" name="Footer Placeholder 7"/>
          <p:cNvSpPr>
            <a:spLocks noGrp="1"/>
          </p:cNvSpPr>
          <p:nvPr>
            <p:ph type="ftr" sz="quarter" idx="11"/>
          </p:nvPr>
        </p:nvSpPr>
        <p:spPr/>
        <p:txBody>
          <a:bodyPr/>
          <a:lstStyle>
            <a:extLst/>
          </a:lstStyle>
          <a:p>
            <a:endParaRPr lang="en-AU"/>
          </a:p>
        </p:txBody>
      </p:sp>
      <p:sp>
        <p:nvSpPr>
          <p:cNvPr id="9" name="Slide Number Placeholder 8"/>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4" name="Footer Placeholder 3"/>
          <p:cNvSpPr>
            <a:spLocks noGrp="1"/>
          </p:cNvSpPr>
          <p:nvPr>
            <p:ph type="ftr" sz="quarter" idx="11"/>
          </p:nvPr>
        </p:nvSpPr>
        <p:spPr/>
        <p:txBody>
          <a:bodyPr/>
          <a:lstStyle>
            <a:extLst/>
          </a:lstStyle>
          <a:p>
            <a:endParaRPr lang="en-AU"/>
          </a:p>
        </p:txBody>
      </p:sp>
      <p:sp>
        <p:nvSpPr>
          <p:cNvPr id="5" name="Slide Number Placeholder 4"/>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C1C4C71C-5A41-4042-8B49-7F9DB067A140}" type="datetimeFigureOut">
              <a:rPr lang="en-AU" smtClean="0"/>
              <a:t>4/09/2017</a:t>
            </a:fld>
            <a:endParaRPr lang="en-AU"/>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AU"/>
          </a:p>
        </p:txBody>
      </p:sp>
      <p:sp>
        <p:nvSpPr>
          <p:cNvPr id="4" name="Slide Number Placeholder 3"/>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6" name="Footer Placeholder 5"/>
          <p:cNvSpPr>
            <a:spLocks noGrp="1"/>
          </p:cNvSpPr>
          <p:nvPr>
            <p:ph type="ftr" sz="quarter" idx="11"/>
          </p:nvPr>
        </p:nvSpPr>
        <p:spPr/>
        <p:txBody>
          <a:bodyPr/>
          <a:lstStyle>
            <a:extLst/>
          </a:lstStyle>
          <a:p>
            <a:endParaRPr lang="en-AU"/>
          </a:p>
        </p:txBody>
      </p:sp>
      <p:sp>
        <p:nvSpPr>
          <p:cNvPr id="7" name="Slide Number Placeholder 6"/>
          <p:cNvSpPr>
            <a:spLocks noGrp="1"/>
          </p:cNvSpPr>
          <p:nvPr>
            <p:ph type="sldNum" sz="quarter" idx="12"/>
          </p:nvPr>
        </p:nvSpPr>
        <p:spPr/>
        <p:txBody>
          <a:bodyPr/>
          <a:lstStyle>
            <a:extLst/>
          </a:lstStyle>
          <a:p>
            <a:fld id="{64BDD6B9-C978-46AA-BD05-AA314B5AB807}"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C1C4C71C-5A41-4042-8B49-7F9DB067A140}" type="datetimeFigureOut">
              <a:rPr lang="en-AU" smtClean="0"/>
              <a:t>4/09/2017</a:t>
            </a:fld>
            <a:endParaRPr lang="en-AU"/>
          </a:p>
        </p:txBody>
      </p:sp>
      <p:sp>
        <p:nvSpPr>
          <p:cNvPr id="6" name="Footer Placeholder 5"/>
          <p:cNvSpPr>
            <a:spLocks noGrp="1"/>
          </p:cNvSpPr>
          <p:nvPr>
            <p:ph type="ftr" sz="quarter" idx="11"/>
          </p:nvPr>
        </p:nvSpPr>
        <p:spPr/>
        <p:txBody>
          <a:bodyPr/>
          <a:lstStyle>
            <a:extLst/>
          </a:lstStyle>
          <a:p>
            <a:endParaRPr lang="en-AU"/>
          </a:p>
        </p:txBody>
      </p:sp>
      <p:sp>
        <p:nvSpPr>
          <p:cNvPr id="7" name="Slide Number Placeholder 6"/>
          <p:cNvSpPr>
            <a:spLocks noGrp="1"/>
          </p:cNvSpPr>
          <p:nvPr>
            <p:ph type="sldNum" sz="quarter" idx="12"/>
          </p:nvPr>
        </p:nvSpPr>
        <p:spPr/>
        <p:txBody>
          <a:bodyPr/>
          <a:lstStyle>
            <a:extLst/>
          </a:lstStyle>
          <a:p>
            <a:fld id="{64BDD6B9-C978-46AA-BD05-AA314B5AB807}" type="slidenum">
              <a:rPr lang="en-AU" smtClean="0"/>
              <a:t>‹#›</a:t>
            </a:fld>
            <a:endParaRPr lang="en-AU"/>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C1C4C71C-5A41-4042-8B49-7F9DB067A140}" type="datetimeFigureOut">
              <a:rPr lang="en-AU" smtClean="0"/>
              <a:t>4/09/2017</a:t>
            </a:fld>
            <a:endParaRPr lang="en-AU"/>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AU"/>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64BDD6B9-C978-46AA-BD05-AA314B5AB807}"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ApGzilTwB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lash.abc.net.au/home#!/digibook/1278012/where-s-the-best-place-to-liv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Place and Liveability</a:t>
            </a:r>
            <a:endParaRPr lang="en-AU" dirty="0"/>
          </a:p>
        </p:txBody>
      </p:sp>
      <p:sp>
        <p:nvSpPr>
          <p:cNvPr id="3" name="Subtitle 2"/>
          <p:cNvSpPr>
            <a:spLocks noGrp="1"/>
          </p:cNvSpPr>
          <p:nvPr>
            <p:ph type="subTitle" idx="1"/>
          </p:nvPr>
        </p:nvSpPr>
        <p:spPr/>
        <p:txBody>
          <a:bodyPr/>
          <a:lstStyle/>
          <a:p>
            <a:r>
              <a:rPr lang="en-AU" dirty="0" smtClean="0"/>
              <a:t>Year 7</a:t>
            </a:r>
            <a:endParaRPr lang="en-AU" dirty="0"/>
          </a:p>
        </p:txBody>
      </p:sp>
    </p:spTree>
    <p:extLst>
      <p:ext uri="{BB962C8B-B14F-4D97-AF65-F5344CB8AC3E}">
        <p14:creationId xmlns:p14="http://schemas.microsoft.com/office/powerpoint/2010/main" val="804018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Most to least liveable cities 2017 </a:t>
            </a:r>
            <a:endParaRPr lang="en-AU" dirty="0"/>
          </a:p>
        </p:txBody>
      </p:sp>
      <p:sp>
        <p:nvSpPr>
          <p:cNvPr id="3" name="Content Placeholder 2"/>
          <p:cNvSpPr>
            <a:spLocks noGrp="1"/>
          </p:cNvSpPr>
          <p:nvPr>
            <p:ph idx="1"/>
          </p:nvPr>
        </p:nvSpPr>
        <p:spPr/>
        <p:txBody>
          <a:bodyPr/>
          <a:lstStyle/>
          <a:p>
            <a:pPr marL="0" indent="0">
              <a:buNone/>
            </a:pPr>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66675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548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normAutofit fontScale="92500" lnSpcReduction="20000"/>
          </a:bodyPr>
          <a:lstStyle/>
          <a:p>
            <a:endParaRPr lang="en-AU" dirty="0" smtClean="0"/>
          </a:p>
          <a:p>
            <a:endParaRPr lang="en-AU" dirty="0"/>
          </a:p>
          <a:p>
            <a:endParaRPr lang="en-AU" dirty="0" smtClean="0"/>
          </a:p>
          <a:p>
            <a:endParaRPr lang="en-AU" sz="2400" dirty="0" smtClean="0"/>
          </a:p>
          <a:p>
            <a:endParaRPr lang="en-AU" sz="2400" dirty="0" smtClean="0"/>
          </a:p>
          <a:p>
            <a:r>
              <a:rPr lang="en-AU" sz="2400" dirty="0" smtClean="0">
                <a:latin typeface="Arial" panose="020B0604020202020204" pitchFamily="34" charset="0"/>
                <a:cs typeface="Arial" panose="020B0604020202020204" pitchFamily="34" charset="0"/>
              </a:rPr>
              <a:t>The </a:t>
            </a:r>
            <a:r>
              <a:rPr lang="en-AU" sz="2400" dirty="0">
                <a:latin typeface="Arial" panose="020B0604020202020204" pitchFamily="34" charset="0"/>
                <a:cs typeface="Arial" panose="020B0604020202020204" pitchFamily="34" charset="0"/>
              </a:rPr>
              <a:t>Syrian capital of Damascus saw the second biggest decline in liveability, falling 16.1 </a:t>
            </a:r>
            <a:r>
              <a:rPr lang="en-AU" sz="2400" dirty="0" smtClean="0">
                <a:latin typeface="Arial" panose="020B0604020202020204" pitchFamily="34" charset="0"/>
                <a:cs typeface="Arial" panose="020B0604020202020204" pitchFamily="34" charset="0"/>
              </a:rPr>
              <a:t>points from 2016.</a:t>
            </a:r>
          </a:p>
          <a:p>
            <a:r>
              <a:rPr lang="en-AU" sz="2400" dirty="0" smtClean="0">
                <a:latin typeface="Arial" panose="020B0604020202020204" pitchFamily="34" charset="0"/>
                <a:cs typeface="Arial" panose="020B0604020202020204" pitchFamily="34" charset="0"/>
              </a:rPr>
              <a:t>Damascus </a:t>
            </a:r>
            <a:r>
              <a:rPr lang="en-AU" sz="2400" dirty="0">
                <a:latin typeface="Arial" panose="020B0604020202020204" pitchFamily="34" charset="0"/>
                <a:cs typeface="Arial" panose="020B0604020202020204" pitchFamily="34" charset="0"/>
              </a:rPr>
              <a:t>was the lowest-ranked city with a rating of just 30.2 out of 100, scoring poorly in all categories due to Syria’s civil war.</a:t>
            </a:r>
          </a:p>
          <a:p>
            <a:r>
              <a:rPr lang="en-AU" sz="2400" dirty="0">
                <a:latin typeface="Arial" panose="020B0604020202020204" pitchFamily="34" charset="0"/>
                <a:cs typeface="Arial" panose="020B0604020202020204" pitchFamily="34" charset="0"/>
              </a:rPr>
              <a:t>Kiev, the only European city in the bottom ten, performs better for health care and education but has a low stability score due to Ukraine’s ongoing conflict with Russia.</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0"/>
            <a:ext cx="4495692" cy="3371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395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Safety and Crime</a:t>
            </a:r>
            <a:endParaRPr lang="en-AU" dirty="0"/>
          </a:p>
        </p:txBody>
      </p:sp>
      <p:sp>
        <p:nvSpPr>
          <p:cNvPr id="3" name="Content Placeholder 2"/>
          <p:cNvSpPr>
            <a:spLocks noGrp="1"/>
          </p:cNvSpPr>
          <p:nvPr>
            <p:ph idx="1"/>
          </p:nvPr>
        </p:nvSpPr>
        <p:spPr/>
        <p:txBody>
          <a:bodyPr>
            <a:normAutofit lnSpcReduction="10000"/>
          </a:bodyPr>
          <a:lstStyle/>
          <a:p>
            <a:r>
              <a:rPr lang="en-AU" dirty="0" smtClean="0"/>
              <a:t>Liveability of a place declines if people fear death or damage to property.</a:t>
            </a:r>
          </a:p>
          <a:p>
            <a:r>
              <a:rPr lang="en-AU" dirty="0" smtClean="0"/>
              <a:t>The Terrorism Risk Index ranks Somalia followed by Pakistan as most at risk countries.</a:t>
            </a:r>
          </a:p>
          <a:p>
            <a:r>
              <a:rPr lang="en-AU" dirty="0" smtClean="0"/>
              <a:t>The Global Peace Index ranks Iceland, New Zealand and Denmark most peaceful. </a:t>
            </a:r>
          </a:p>
          <a:p>
            <a:pPr marL="0" indent="0">
              <a:buNone/>
            </a:pPr>
            <a:r>
              <a:rPr lang="en-AU" dirty="0" smtClean="0"/>
              <a:t>What rank does Australia hold?</a:t>
            </a:r>
          </a:p>
          <a:p>
            <a:pPr marL="0" indent="0">
              <a:buNone/>
            </a:pPr>
            <a:r>
              <a:rPr lang="en-AU" u="sng" dirty="0" smtClean="0"/>
              <a:t>Peace</a:t>
            </a:r>
          </a:p>
          <a:p>
            <a:r>
              <a:rPr lang="en-AU" dirty="0" smtClean="0"/>
              <a:t>Millions of people live in dangerous countries where </a:t>
            </a:r>
            <a:r>
              <a:rPr lang="en-AU" u="sng" dirty="0" smtClean="0"/>
              <a:t>kidnapping</a:t>
            </a:r>
            <a:r>
              <a:rPr lang="en-AU" dirty="0" smtClean="0"/>
              <a:t>, </a:t>
            </a:r>
            <a:r>
              <a:rPr lang="en-AU" u="sng" dirty="0" smtClean="0"/>
              <a:t>murder</a:t>
            </a:r>
            <a:r>
              <a:rPr lang="en-AU" dirty="0" smtClean="0"/>
              <a:t>, </a:t>
            </a:r>
            <a:r>
              <a:rPr lang="en-AU" u="sng" dirty="0" smtClean="0"/>
              <a:t>disease</a:t>
            </a:r>
            <a:r>
              <a:rPr lang="en-AU" dirty="0" smtClean="0"/>
              <a:t>, </a:t>
            </a:r>
            <a:r>
              <a:rPr lang="en-AU" u="sng" dirty="0" smtClean="0"/>
              <a:t>terrorism</a:t>
            </a:r>
            <a:r>
              <a:rPr lang="en-AU" dirty="0" smtClean="0"/>
              <a:t> and </a:t>
            </a:r>
            <a:r>
              <a:rPr lang="en-AU" u="sng" dirty="0" smtClean="0"/>
              <a:t>theft</a:t>
            </a:r>
            <a:r>
              <a:rPr lang="en-AU" dirty="0" smtClean="0"/>
              <a:t> affect well being.</a:t>
            </a:r>
            <a:endParaRPr lang="en-A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0"/>
            <a:ext cx="1639069" cy="163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3943221"/>
            <a:ext cx="1215578" cy="121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661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Peace index</a:t>
            </a:r>
            <a:endParaRPr lang="en-AU" dirty="0"/>
          </a:p>
        </p:txBody>
      </p:sp>
      <p:sp>
        <p:nvSpPr>
          <p:cNvPr id="3" name="Content Placeholder 2"/>
          <p:cNvSpPr>
            <a:spLocks noGrp="1"/>
          </p:cNvSpPr>
          <p:nvPr>
            <p:ph idx="1"/>
          </p:nvPr>
        </p:nvSpPr>
        <p:spPr/>
        <p:txBody>
          <a:bodyPr/>
          <a:lstStyle/>
          <a:p>
            <a:pPr marL="0" indent="0">
              <a:buNone/>
            </a:pPr>
            <a:r>
              <a:rPr lang="en-AU" dirty="0" smtClean="0"/>
              <a:t>Australia ranks……………… # 25</a:t>
            </a:r>
            <a:endParaRPr lang="en-AU"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0848"/>
            <a:ext cx="5221855"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490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Large cities</a:t>
            </a:r>
            <a:endParaRPr lang="en-AU" dirty="0"/>
          </a:p>
        </p:txBody>
      </p:sp>
      <p:sp>
        <p:nvSpPr>
          <p:cNvPr id="3" name="Content Placeholder 2"/>
          <p:cNvSpPr>
            <a:spLocks noGrp="1"/>
          </p:cNvSpPr>
          <p:nvPr>
            <p:ph idx="1"/>
          </p:nvPr>
        </p:nvSpPr>
        <p:spPr/>
        <p:txBody>
          <a:bodyPr>
            <a:normAutofit lnSpcReduction="10000"/>
          </a:bodyPr>
          <a:lstStyle/>
          <a:p>
            <a:pPr marL="0" indent="0">
              <a:buNone/>
            </a:pPr>
            <a:r>
              <a:rPr lang="en-AU" dirty="0" smtClean="0">
                <a:solidFill>
                  <a:schemeClr val="accent2"/>
                </a:solidFill>
              </a:rPr>
              <a:t>People have lived in </a:t>
            </a:r>
          </a:p>
          <a:p>
            <a:pPr marL="0" indent="0">
              <a:buNone/>
            </a:pPr>
            <a:r>
              <a:rPr lang="en-AU" dirty="0">
                <a:solidFill>
                  <a:schemeClr val="accent2"/>
                </a:solidFill>
              </a:rPr>
              <a:t>c</a:t>
            </a:r>
            <a:r>
              <a:rPr lang="en-AU" dirty="0" smtClean="0">
                <a:solidFill>
                  <a:schemeClr val="accent2"/>
                </a:solidFill>
              </a:rPr>
              <a:t>ities for thousands of </a:t>
            </a:r>
          </a:p>
          <a:p>
            <a:pPr marL="0" indent="0">
              <a:buNone/>
            </a:pPr>
            <a:r>
              <a:rPr lang="en-AU" dirty="0" smtClean="0">
                <a:solidFill>
                  <a:schemeClr val="accent2"/>
                </a:solidFill>
              </a:rPr>
              <a:t>years.</a:t>
            </a:r>
          </a:p>
          <a:p>
            <a:pPr marL="0" indent="0">
              <a:buNone/>
            </a:pPr>
            <a:r>
              <a:rPr lang="en-AU" u="sng" dirty="0" smtClean="0"/>
              <a:t>Cities develop around</a:t>
            </a:r>
            <a:r>
              <a:rPr lang="en-AU" dirty="0" smtClean="0"/>
              <a:t>:</a:t>
            </a:r>
          </a:p>
          <a:p>
            <a:r>
              <a:rPr lang="en-AU" dirty="0" smtClean="0"/>
              <a:t>Trade</a:t>
            </a:r>
          </a:p>
          <a:p>
            <a:r>
              <a:rPr lang="en-AU" dirty="0" smtClean="0"/>
              <a:t>Defence</a:t>
            </a:r>
          </a:p>
          <a:p>
            <a:r>
              <a:rPr lang="en-AU" dirty="0" smtClean="0"/>
              <a:t>Religion</a:t>
            </a:r>
          </a:p>
          <a:p>
            <a:r>
              <a:rPr lang="en-AU" dirty="0" smtClean="0"/>
              <a:t>Culture</a:t>
            </a:r>
          </a:p>
          <a:p>
            <a:r>
              <a:rPr lang="en-AU" dirty="0" smtClean="0"/>
              <a:t>Political power</a:t>
            </a:r>
          </a:p>
          <a:p>
            <a:pPr marL="0" indent="0">
              <a:buNone/>
            </a:pPr>
            <a:r>
              <a:rPr lang="en-AU" dirty="0" smtClean="0"/>
              <a:t>Why would early cities have been located on harbours and rivers?</a:t>
            </a:r>
            <a:endParaRPr lang="en-AU"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0"/>
            <a:ext cx="4016291" cy="2908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109" y="3444133"/>
            <a:ext cx="28479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561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a:t/>
            </a:r>
            <a:br>
              <a:rPr lang="en-AU" dirty="0"/>
            </a:br>
            <a:r>
              <a:rPr lang="en-AU" dirty="0" smtClean="0"/>
              <a:t/>
            </a:r>
            <a:br>
              <a:rPr lang="en-AU" dirty="0" smtClean="0"/>
            </a:br>
            <a:r>
              <a:rPr lang="en-AU" dirty="0" smtClean="0"/>
              <a:t/>
            </a:r>
            <a:br>
              <a:rPr lang="en-AU" dirty="0" smtClean="0"/>
            </a:br>
            <a:r>
              <a:rPr lang="en-AU" dirty="0"/>
              <a:t/>
            </a:r>
            <a:br>
              <a:rPr lang="en-AU" dirty="0"/>
            </a:br>
            <a:r>
              <a:rPr lang="en-AU" dirty="0" smtClean="0"/>
              <a:t>positives and negatives</a:t>
            </a:r>
            <a:endParaRPr lang="en-AU" dirty="0"/>
          </a:p>
        </p:txBody>
      </p:sp>
      <p:sp>
        <p:nvSpPr>
          <p:cNvPr id="3" name="Content Placeholder 2"/>
          <p:cNvSpPr>
            <a:spLocks noGrp="1"/>
          </p:cNvSpPr>
          <p:nvPr>
            <p:ph idx="1"/>
          </p:nvPr>
        </p:nvSpPr>
        <p:spPr/>
        <p:txBody>
          <a:bodyPr>
            <a:normAutofit fontScale="92500" lnSpcReduction="20000"/>
          </a:bodyPr>
          <a:lstStyle/>
          <a:p>
            <a:pPr marL="0" indent="0">
              <a:buNone/>
            </a:pPr>
            <a:r>
              <a:rPr lang="en-AU" b="1" u="sng" dirty="0" smtClean="0"/>
              <a:t>Positives:</a:t>
            </a:r>
          </a:p>
          <a:p>
            <a:pPr marL="0" indent="0">
              <a:buNone/>
            </a:pPr>
            <a:r>
              <a:rPr lang="en-AU" dirty="0" smtClean="0"/>
              <a:t>Efficiency</a:t>
            </a:r>
          </a:p>
          <a:p>
            <a:pPr marL="0" indent="0">
              <a:buNone/>
            </a:pPr>
            <a:r>
              <a:rPr lang="en-AU" dirty="0" smtClean="0"/>
              <a:t>Convenience</a:t>
            </a:r>
          </a:p>
          <a:p>
            <a:pPr marL="0" indent="0">
              <a:buNone/>
            </a:pPr>
            <a:r>
              <a:rPr lang="en-AU" dirty="0" smtClean="0"/>
              <a:t>Concentration of resources (educational/medical)</a:t>
            </a:r>
          </a:p>
          <a:p>
            <a:pPr marL="0" indent="0">
              <a:buNone/>
            </a:pPr>
            <a:r>
              <a:rPr lang="en-AU" dirty="0" smtClean="0"/>
              <a:t>Better social integration</a:t>
            </a:r>
          </a:p>
          <a:p>
            <a:pPr marL="0" indent="0">
              <a:buNone/>
            </a:pPr>
            <a:endParaRPr lang="en-AU" dirty="0" smtClean="0"/>
          </a:p>
          <a:p>
            <a:pPr marL="0" indent="0">
              <a:buNone/>
            </a:pPr>
            <a:r>
              <a:rPr lang="en-AU" b="1" u="sng" dirty="0" smtClean="0"/>
              <a:t>Negatives:</a:t>
            </a:r>
          </a:p>
          <a:p>
            <a:pPr marL="0" indent="0">
              <a:buNone/>
            </a:pPr>
            <a:r>
              <a:rPr lang="en-AU" dirty="0" smtClean="0"/>
              <a:t>Crowding</a:t>
            </a:r>
          </a:p>
          <a:p>
            <a:pPr marL="0" indent="0">
              <a:buNone/>
            </a:pPr>
            <a:r>
              <a:rPr lang="en-AU" dirty="0" smtClean="0"/>
              <a:t>Lack of sanitation</a:t>
            </a:r>
          </a:p>
          <a:p>
            <a:pPr marL="0" indent="0">
              <a:buNone/>
            </a:pPr>
            <a:r>
              <a:rPr lang="en-AU" dirty="0" smtClean="0"/>
              <a:t>Crime</a:t>
            </a:r>
          </a:p>
          <a:p>
            <a:pPr marL="0" indent="0">
              <a:buNone/>
            </a:pPr>
            <a:r>
              <a:rPr lang="en-AU" dirty="0" smtClean="0"/>
              <a:t>Unemployment </a:t>
            </a:r>
          </a:p>
          <a:p>
            <a:pPr marL="0" indent="0">
              <a:buNone/>
            </a:pPr>
            <a:r>
              <a:rPr lang="en-AU" dirty="0" smtClean="0"/>
              <a:t>Slums</a:t>
            </a:r>
          </a:p>
          <a:p>
            <a:pPr marL="0" indent="0">
              <a:buNone/>
            </a:pPr>
            <a:endParaRPr lang="en-AU" dirty="0" smtClean="0"/>
          </a:p>
          <a:p>
            <a:pPr marL="0" indent="0">
              <a:buNone/>
            </a:pPr>
            <a:endParaRPr lang="en-AU"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202" y="548680"/>
            <a:ext cx="2129459" cy="184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708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Skyscrapers and Sprawl</a:t>
            </a:r>
          </a:p>
        </p:txBody>
      </p:sp>
      <p:sp>
        <p:nvSpPr>
          <p:cNvPr id="3" name="Content Placeholder 2"/>
          <p:cNvSpPr>
            <a:spLocks noGrp="1"/>
          </p:cNvSpPr>
          <p:nvPr>
            <p:ph idx="1"/>
          </p:nvPr>
        </p:nvSpPr>
        <p:spPr/>
        <p:txBody>
          <a:bodyPr>
            <a:normAutofit fontScale="92500" lnSpcReduction="10000"/>
          </a:bodyPr>
          <a:lstStyle/>
          <a:p>
            <a:pPr marL="0" indent="0">
              <a:buNone/>
            </a:pPr>
            <a:r>
              <a:rPr lang="en-AU" u="sng" dirty="0" smtClean="0"/>
              <a:t>Housing Density</a:t>
            </a:r>
            <a:r>
              <a:rPr lang="en-AU" dirty="0" smtClean="0"/>
              <a:t>: is the number of dwellings in an area of land. High density housing includes apartments and skyscrapers. In developing countries, millions of people live in slums.</a:t>
            </a:r>
          </a:p>
          <a:p>
            <a:pPr marL="0" indent="0">
              <a:buNone/>
            </a:pPr>
            <a:r>
              <a:rPr lang="en-AU" u="sng" dirty="0" smtClean="0"/>
              <a:t>Sprawl:</a:t>
            </a:r>
            <a:r>
              <a:rPr lang="en-AU" dirty="0" smtClean="0"/>
              <a:t> as cities grow, lower density housing spreads outwards from the CBD to surrounding farmland and natural environment. </a:t>
            </a:r>
          </a:p>
          <a:p>
            <a:pPr marL="0" indent="0">
              <a:buNone/>
            </a:pPr>
            <a:r>
              <a:rPr lang="en-AU" dirty="0" smtClean="0"/>
              <a:t>In Australia, the government want to minimise urban sprawl.</a:t>
            </a:r>
          </a:p>
          <a:p>
            <a:pPr marL="0" indent="0">
              <a:buNone/>
            </a:pPr>
            <a:endParaRPr lang="en-AU" dirty="0" smtClean="0"/>
          </a:p>
          <a:p>
            <a:pPr marL="0" indent="0">
              <a:buNone/>
            </a:pPr>
            <a:r>
              <a:rPr lang="en-AU" dirty="0" smtClean="0"/>
              <a:t>FACTS!!</a:t>
            </a:r>
          </a:p>
          <a:p>
            <a:r>
              <a:rPr lang="en-AU" dirty="0" smtClean="0"/>
              <a:t>In Singapore 60% of people live in sky scrapers.</a:t>
            </a:r>
          </a:p>
          <a:p>
            <a:r>
              <a:rPr lang="en-AU" dirty="0" smtClean="0"/>
              <a:t>Mumbai, India houses 34,000 per square km.</a:t>
            </a:r>
          </a:p>
          <a:p>
            <a:pPr marL="0" indent="0">
              <a:buNone/>
            </a:pPr>
            <a:endParaRPr lang="en-AU" dirty="0" smtClean="0"/>
          </a:p>
          <a:p>
            <a:endParaRPr lang="en-AU" dirty="0"/>
          </a:p>
        </p:txBody>
      </p:sp>
    </p:spTree>
    <p:extLst>
      <p:ext uri="{BB962C8B-B14F-4D97-AF65-F5344CB8AC3E}">
        <p14:creationId xmlns:p14="http://schemas.microsoft.com/office/powerpoint/2010/main" val="3127778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skyscrapers</a:t>
            </a:r>
            <a:endParaRPr lang="en-AU" dirty="0"/>
          </a:p>
        </p:txBody>
      </p:sp>
      <p:sp>
        <p:nvSpPr>
          <p:cNvPr id="3" name="Content Placeholder 2"/>
          <p:cNvSpPr>
            <a:spLocks noGrp="1"/>
          </p:cNvSpPr>
          <p:nvPr>
            <p:ph idx="1"/>
          </p:nvPr>
        </p:nvSpPr>
        <p:spPr/>
        <p:txBody>
          <a:bodyPr/>
          <a:lstStyle/>
          <a:p>
            <a:endParaRPr lang="en-AU"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9184" y="-5860032"/>
            <a:ext cx="20798136" cy="936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28800"/>
            <a:ext cx="7344816" cy="4577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6280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Urban sprawl</a:t>
            </a:r>
            <a:endParaRPr lang="en-AU" dirty="0"/>
          </a:p>
        </p:txBody>
      </p:sp>
      <p:sp>
        <p:nvSpPr>
          <p:cNvPr id="3" name="Content Placeholder 2"/>
          <p:cNvSpPr>
            <a:spLocks noGrp="1"/>
          </p:cNvSpPr>
          <p:nvPr>
            <p:ph idx="1"/>
          </p:nvPr>
        </p:nvSpPr>
        <p:spPr/>
        <p:txBody>
          <a:bodyPr/>
          <a:lstStyle/>
          <a:p>
            <a:endParaRPr lang="en-AU"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525" y="1556791"/>
            <a:ext cx="7512835" cy="422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40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slums</a:t>
            </a:r>
            <a:endParaRPr lang="en-AU" dirty="0"/>
          </a:p>
        </p:txBody>
      </p:sp>
      <p:sp>
        <p:nvSpPr>
          <p:cNvPr id="3" name="Content Placeholder 2"/>
          <p:cNvSpPr>
            <a:spLocks noGrp="1"/>
          </p:cNvSpPr>
          <p:nvPr>
            <p:ph idx="1"/>
          </p:nvPr>
        </p:nvSpPr>
        <p:spPr/>
        <p:txBody>
          <a:bodyPr/>
          <a:lstStyle/>
          <a:p>
            <a:endParaRPr lang="en-AU"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7263685" cy="388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3886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Perception</a:t>
            </a:r>
            <a:endParaRPr lang="en-AU" dirty="0"/>
          </a:p>
        </p:txBody>
      </p:sp>
      <p:sp>
        <p:nvSpPr>
          <p:cNvPr id="3" name="Content Placeholder 2"/>
          <p:cNvSpPr>
            <a:spLocks noGrp="1"/>
          </p:cNvSpPr>
          <p:nvPr>
            <p:ph idx="1"/>
          </p:nvPr>
        </p:nvSpPr>
        <p:spPr/>
        <p:txBody>
          <a:bodyPr/>
          <a:lstStyle/>
          <a:p>
            <a:pPr marL="0" indent="0">
              <a:buNone/>
            </a:pPr>
            <a:r>
              <a:rPr lang="en-AU" sz="4400" u="sng" dirty="0" smtClean="0"/>
              <a:t>Perception</a:t>
            </a:r>
            <a:r>
              <a:rPr lang="en-AU" sz="4400" dirty="0" smtClean="0"/>
              <a:t>: </a:t>
            </a:r>
          </a:p>
          <a:p>
            <a:pPr marL="0" indent="0">
              <a:buNone/>
            </a:pPr>
            <a:r>
              <a:rPr lang="en-AU" sz="4400" dirty="0"/>
              <a:t>T</a:t>
            </a:r>
            <a:r>
              <a:rPr lang="en-AU" sz="4400" dirty="0" smtClean="0"/>
              <a:t>he </a:t>
            </a:r>
            <a:r>
              <a:rPr lang="en-AU" sz="4400" dirty="0"/>
              <a:t>way you think about or understand </a:t>
            </a:r>
            <a:r>
              <a:rPr lang="en-AU" sz="4400" dirty="0" smtClean="0"/>
              <a:t>something. </a:t>
            </a:r>
          </a:p>
          <a:p>
            <a:pPr marL="0" indent="0">
              <a:buNone/>
            </a:pPr>
            <a:r>
              <a:rPr lang="en-AU" sz="4400" dirty="0" smtClean="0"/>
              <a:t>It can contain bias. </a:t>
            </a:r>
          </a:p>
          <a:p>
            <a:pPr marL="0" indent="0">
              <a:buNone/>
            </a:pPr>
            <a:endParaRPr lang="en-AU" dirty="0"/>
          </a:p>
        </p:txBody>
      </p:sp>
    </p:spTree>
    <p:extLst>
      <p:ext uri="{BB962C8B-B14F-4D97-AF65-F5344CB8AC3E}">
        <p14:creationId xmlns:p14="http://schemas.microsoft.com/office/powerpoint/2010/main" val="3611156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Slums and apartment building</a:t>
            </a:r>
            <a:br>
              <a:rPr lang="en-AU" dirty="0" smtClean="0"/>
            </a:br>
            <a:r>
              <a:rPr lang="en-AU" dirty="0" smtClean="0"/>
              <a:t>side by side </a:t>
            </a:r>
            <a:endParaRPr lang="en-AU" dirty="0"/>
          </a:p>
        </p:txBody>
      </p:sp>
      <p:sp>
        <p:nvSpPr>
          <p:cNvPr id="3" name="Content Placeholder 2"/>
          <p:cNvSpPr>
            <a:spLocks noGrp="1"/>
          </p:cNvSpPr>
          <p:nvPr>
            <p:ph idx="1"/>
          </p:nvPr>
        </p:nvSpPr>
        <p:spPr/>
        <p:txBody>
          <a:bodyPr/>
          <a:lstStyle/>
          <a:p>
            <a:endParaRPr lang="en-AU"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6" y="1610753"/>
            <a:ext cx="7340393" cy="4194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967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Megacities</a:t>
            </a:r>
            <a:endParaRPr lang="en-AU" dirty="0"/>
          </a:p>
        </p:txBody>
      </p:sp>
      <p:sp>
        <p:nvSpPr>
          <p:cNvPr id="3" name="Content Placeholder 2"/>
          <p:cNvSpPr>
            <a:spLocks noGrp="1"/>
          </p:cNvSpPr>
          <p:nvPr>
            <p:ph idx="1"/>
          </p:nvPr>
        </p:nvSpPr>
        <p:spPr/>
        <p:txBody>
          <a:bodyPr>
            <a:normAutofit/>
          </a:bodyPr>
          <a:lstStyle/>
          <a:p>
            <a:pPr marL="0" indent="0">
              <a:buNone/>
            </a:pPr>
            <a:r>
              <a:rPr lang="en-AU" u="sng" dirty="0" smtClean="0"/>
              <a:t>Megacity:</a:t>
            </a:r>
            <a:r>
              <a:rPr lang="en-AU" dirty="0" smtClean="0"/>
              <a:t> </a:t>
            </a:r>
            <a:r>
              <a:rPr lang="en-AU" dirty="0"/>
              <a:t>A </a:t>
            </a:r>
            <a:r>
              <a:rPr lang="en-AU" b="1" dirty="0"/>
              <a:t>megacity</a:t>
            </a:r>
            <a:r>
              <a:rPr lang="en-AU" dirty="0"/>
              <a:t> is </a:t>
            </a:r>
            <a:r>
              <a:rPr lang="en-AU" b="1" dirty="0"/>
              <a:t>defined</a:t>
            </a:r>
            <a:r>
              <a:rPr lang="en-AU" dirty="0"/>
              <a:t> by the United Nations as a metropolitan area with a total population of </a:t>
            </a:r>
            <a:r>
              <a:rPr lang="en-AU" u="sng" dirty="0"/>
              <a:t>more than </a:t>
            </a:r>
            <a:r>
              <a:rPr lang="en-AU" dirty="0"/>
              <a:t>10 million people</a:t>
            </a:r>
            <a:r>
              <a:rPr lang="en-AU" dirty="0" smtClean="0"/>
              <a:t>.</a:t>
            </a:r>
          </a:p>
          <a:p>
            <a:pPr marL="0" indent="0">
              <a:buNone/>
            </a:pPr>
            <a:endParaRPr lang="en-AU" u="sng" dirty="0" smtClean="0"/>
          </a:p>
          <a:p>
            <a:r>
              <a:rPr lang="en-AU" dirty="0"/>
              <a:t>As of 2017, there are 37 megacities in existence. </a:t>
            </a:r>
            <a:endParaRPr lang="en-AU" dirty="0" smtClean="0"/>
          </a:p>
          <a:p>
            <a:r>
              <a:rPr lang="en-AU" dirty="0" smtClean="0"/>
              <a:t>The </a:t>
            </a:r>
            <a:r>
              <a:rPr lang="en-AU" dirty="0"/>
              <a:t>largest of these </a:t>
            </a:r>
            <a:r>
              <a:rPr lang="en-AU" dirty="0" smtClean="0"/>
              <a:t>is:</a:t>
            </a:r>
          </a:p>
          <a:p>
            <a:pPr marL="0" indent="0">
              <a:buNone/>
            </a:pPr>
            <a:r>
              <a:rPr lang="en-AU" dirty="0" smtClean="0"/>
              <a:t>Tokyo</a:t>
            </a:r>
            <a:r>
              <a:rPr lang="en-AU" dirty="0"/>
              <a:t> </a:t>
            </a:r>
            <a:r>
              <a:rPr lang="en-AU" dirty="0" smtClean="0"/>
              <a:t>- 38.8 million</a:t>
            </a:r>
          </a:p>
          <a:p>
            <a:r>
              <a:rPr lang="en-AU" dirty="0" smtClean="0"/>
              <a:t>By </a:t>
            </a:r>
            <a:r>
              <a:rPr lang="en-AU" dirty="0"/>
              <a:t>2025, China, the world’s most populated country, will have eight megacities.</a:t>
            </a:r>
          </a:p>
          <a:p>
            <a:endParaRPr lang="en-AU" dirty="0"/>
          </a:p>
        </p:txBody>
      </p:sp>
    </p:spTree>
    <p:extLst>
      <p:ext uri="{BB962C8B-B14F-4D97-AF65-F5344CB8AC3E}">
        <p14:creationId xmlns:p14="http://schemas.microsoft.com/office/powerpoint/2010/main" val="2053238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Urbanisation and megacities</a:t>
            </a:r>
            <a:endParaRPr lang="en-AU" dirty="0"/>
          </a:p>
        </p:txBody>
      </p:sp>
      <p:sp>
        <p:nvSpPr>
          <p:cNvPr id="3" name="Content Placeholder 2"/>
          <p:cNvSpPr>
            <a:spLocks noGrp="1"/>
          </p:cNvSpPr>
          <p:nvPr>
            <p:ph idx="1"/>
          </p:nvPr>
        </p:nvSpPr>
        <p:spPr/>
        <p:txBody>
          <a:bodyPr>
            <a:normAutofit fontScale="92500" lnSpcReduction="10000"/>
          </a:bodyPr>
          <a:lstStyle/>
          <a:p>
            <a:r>
              <a:rPr lang="en-AU" dirty="0">
                <a:hlinkClick r:id="rId2"/>
              </a:rPr>
              <a:t>https://www.youtube.com/watch?v=-</a:t>
            </a:r>
            <a:r>
              <a:rPr lang="en-AU" dirty="0" smtClean="0">
                <a:hlinkClick r:id="rId2"/>
              </a:rPr>
              <a:t>ApGzilTwBU</a:t>
            </a:r>
            <a:endParaRPr lang="en-AU" dirty="0" smtClean="0"/>
          </a:p>
          <a:p>
            <a:pPr marL="514350" indent="-514350">
              <a:buFont typeface="+mj-lt"/>
              <a:buAutoNum type="arabicPeriod"/>
            </a:pPr>
            <a:r>
              <a:rPr lang="en-AU" dirty="0"/>
              <a:t>Megacities are known as cities with more than __________ million people.</a:t>
            </a:r>
          </a:p>
          <a:p>
            <a:pPr marL="514350" indent="-514350">
              <a:buFont typeface="+mj-lt"/>
              <a:buAutoNum type="arabicPeriod"/>
            </a:pPr>
            <a:r>
              <a:rPr lang="en-AU" dirty="0"/>
              <a:t>Where in the world are the majority of megacities?</a:t>
            </a:r>
          </a:p>
          <a:p>
            <a:pPr marL="514350" indent="-514350">
              <a:buFont typeface="+mj-lt"/>
              <a:buAutoNum type="arabicPeriod"/>
            </a:pPr>
            <a:r>
              <a:rPr lang="en-AU" dirty="0"/>
              <a:t>What is the population of Jakarta today?</a:t>
            </a:r>
          </a:p>
          <a:p>
            <a:pPr marL="514350" indent="-514350">
              <a:buFont typeface="+mj-lt"/>
              <a:buAutoNum type="arabicPeriod"/>
            </a:pPr>
            <a:r>
              <a:rPr lang="en-AU" dirty="0"/>
              <a:t>There is a great ____________ of wealth in Jakarta. </a:t>
            </a:r>
          </a:p>
          <a:p>
            <a:pPr marL="514350" indent="-514350">
              <a:buFont typeface="+mj-lt"/>
              <a:buAutoNum type="arabicPeriod"/>
            </a:pPr>
            <a:r>
              <a:rPr lang="en-AU" dirty="0"/>
              <a:t>Describe two of the problems faced by Indonesian's living in Jakarta. </a:t>
            </a:r>
          </a:p>
          <a:p>
            <a:pPr marL="514350" indent="-514350">
              <a:buFont typeface="+mj-lt"/>
              <a:buAutoNum type="arabicPeriod"/>
            </a:pPr>
            <a:r>
              <a:rPr lang="en-AU" dirty="0"/>
              <a:t>What things are World Vision doing to help improve the lives of Indonesians?</a:t>
            </a:r>
          </a:p>
          <a:p>
            <a:endParaRPr lang="en-AU" dirty="0"/>
          </a:p>
        </p:txBody>
      </p:sp>
    </p:spTree>
    <p:extLst>
      <p:ext uri="{BB962C8B-B14F-4D97-AF65-F5344CB8AC3E}">
        <p14:creationId xmlns:p14="http://schemas.microsoft.com/office/powerpoint/2010/main" val="269297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World population density map </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484784"/>
            <a:ext cx="8352928" cy="5013616"/>
          </a:xfrm>
        </p:spPr>
      </p:pic>
    </p:spTree>
    <p:extLst>
      <p:ext uri="{BB962C8B-B14F-4D97-AF65-F5344CB8AC3E}">
        <p14:creationId xmlns:p14="http://schemas.microsoft.com/office/powerpoint/2010/main" val="259369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Where we live</a:t>
            </a:r>
            <a:endParaRPr lang="en-AU" dirty="0"/>
          </a:p>
        </p:txBody>
      </p:sp>
      <p:sp>
        <p:nvSpPr>
          <p:cNvPr id="3" name="Content Placeholder 2"/>
          <p:cNvSpPr>
            <a:spLocks noGrp="1"/>
          </p:cNvSpPr>
          <p:nvPr>
            <p:ph idx="1"/>
          </p:nvPr>
        </p:nvSpPr>
        <p:spPr/>
        <p:txBody>
          <a:bodyPr>
            <a:normAutofit/>
          </a:bodyPr>
          <a:lstStyle/>
          <a:p>
            <a:r>
              <a:rPr lang="en-AU" dirty="0" smtClean="0"/>
              <a:t>Where </a:t>
            </a:r>
            <a:r>
              <a:rPr lang="en-AU" dirty="0"/>
              <a:t>in Australia do you live? How far from the coast are you?</a:t>
            </a:r>
          </a:p>
          <a:p>
            <a:r>
              <a:rPr lang="en-AU" dirty="0"/>
              <a:t>The Australian mainland covers an area of 7,659,861 square km. Australia is the world's sixth-largest country, with close to 36,000 km of coastline.</a:t>
            </a:r>
          </a:p>
          <a:p>
            <a:r>
              <a:rPr lang="en-AU" dirty="0"/>
              <a:t>Overwhelmingly, this is where most Australians live, with more than 85 per cent of the population living within 50 km of the coast.</a:t>
            </a:r>
          </a:p>
          <a:p>
            <a:r>
              <a:rPr lang="en-AU" dirty="0"/>
              <a:t>Are you part of that 85 per </a:t>
            </a:r>
            <a:r>
              <a:rPr lang="en-AU" dirty="0" smtClean="0"/>
              <a:t>cent?</a:t>
            </a:r>
            <a:endParaRPr lang="en-AU" dirty="0"/>
          </a:p>
          <a:p>
            <a:endParaRPr lang="en-AU" dirty="0"/>
          </a:p>
        </p:txBody>
      </p:sp>
    </p:spTree>
    <p:extLst>
      <p:ext uri="{BB962C8B-B14F-4D97-AF65-F5344CB8AC3E}">
        <p14:creationId xmlns:p14="http://schemas.microsoft.com/office/powerpoint/2010/main" val="180267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239000" cy="770344"/>
          </a:xfrm>
        </p:spPr>
        <p:txBody>
          <a:bodyPr/>
          <a:lstStyle/>
          <a:p>
            <a:r>
              <a:rPr lang="en-AU" dirty="0" smtClean="0"/>
              <a:t>Where Australian's live</a:t>
            </a:r>
            <a:endParaRPr lang="en-AU"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218686"/>
            <a:ext cx="5544616" cy="5307538"/>
          </a:xfrm>
        </p:spPr>
      </p:pic>
    </p:spTree>
    <p:extLst>
      <p:ext uri="{BB962C8B-B14F-4D97-AF65-F5344CB8AC3E}">
        <p14:creationId xmlns:p14="http://schemas.microsoft.com/office/powerpoint/2010/main" val="2763788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COASTAL LANDSCAPE</a:t>
            </a:r>
            <a:endParaRPr lang="en-AU" dirty="0"/>
          </a:p>
        </p:txBody>
      </p:sp>
      <p:sp>
        <p:nvSpPr>
          <p:cNvPr id="3" name="Content Placeholder 2"/>
          <p:cNvSpPr>
            <a:spLocks noGrp="1"/>
          </p:cNvSpPr>
          <p:nvPr>
            <p:ph idx="1"/>
          </p:nvPr>
        </p:nvSpPr>
        <p:spPr/>
        <p:txBody>
          <a:bodyPr>
            <a:normAutofit/>
          </a:bodyPr>
          <a:lstStyle/>
          <a:p>
            <a:r>
              <a:rPr lang="en-AU" dirty="0" smtClean="0"/>
              <a:t>Increasing </a:t>
            </a:r>
            <a:r>
              <a:rPr lang="en-AU" dirty="0"/>
              <a:t>numbers of Australians are moving to coastal areas or to rural areas further inland, to leave the pressures of urban life behind.</a:t>
            </a:r>
          </a:p>
          <a:p>
            <a:r>
              <a:rPr lang="en-AU" dirty="0"/>
              <a:t>Many people believe that coastal areas are the most liveable parts of the Australian environment.</a:t>
            </a:r>
          </a:p>
          <a:p>
            <a:endParaRPr lang="en-AU" dirty="0"/>
          </a:p>
        </p:txBody>
      </p:sp>
    </p:spTree>
    <p:extLst>
      <p:ext uri="{BB962C8B-B14F-4D97-AF65-F5344CB8AC3E}">
        <p14:creationId xmlns:p14="http://schemas.microsoft.com/office/powerpoint/2010/main" val="87938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coastal landscape</a:t>
            </a:r>
            <a:endParaRPr lang="en-AU" dirty="0"/>
          </a:p>
        </p:txBody>
      </p:sp>
      <p:sp>
        <p:nvSpPr>
          <p:cNvPr id="3" name="Content Placeholder 2"/>
          <p:cNvSpPr>
            <a:spLocks noGrp="1"/>
          </p:cNvSpPr>
          <p:nvPr>
            <p:ph idx="1"/>
          </p:nvPr>
        </p:nvSpPr>
        <p:spPr/>
        <p:txBody>
          <a:bodyPr/>
          <a:lstStyle/>
          <a:p>
            <a:r>
              <a:rPr lang="en-AU" dirty="0"/>
              <a:t>As a result, many coastal communities around Australia are under pressure to provide for a rapidly growing population. Many of these areas also have to cope with the large numbers of visitors and tourists. </a:t>
            </a:r>
            <a:endParaRPr lang="en-AU" dirty="0" smtClean="0"/>
          </a:p>
          <a:p>
            <a:pPr marL="0" indent="0">
              <a:buNone/>
            </a:pPr>
            <a:endParaRPr lang="en-AU" dirty="0"/>
          </a:p>
          <a:p>
            <a:r>
              <a:rPr lang="en-AU" dirty="0"/>
              <a:t>The infrastructure and economy of coastal environments will directly impact on their liveability. </a:t>
            </a:r>
          </a:p>
        </p:txBody>
      </p:sp>
    </p:spTree>
    <p:extLst>
      <p:ext uri="{BB962C8B-B14F-4D97-AF65-F5344CB8AC3E}">
        <p14:creationId xmlns:p14="http://schemas.microsoft.com/office/powerpoint/2010/main" val="61419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Best place to live</a:t>
            </a:r>
            <a:endParaRPr lang="en-AU" dirty="0"/>
          </a:p>
        </p:txBody>
      </p:sp>
      <p:sp>
        <p:nvSpPr>
          <p:cNvPr id="3" name="Content Placeholder 2"/>
          <p:cNvSpPr>
            <a:spLocks noGrp="1"/>
          </p:cNvSpPr>
          <p:nvPr>
            <p:ph idx="1"/>
          </p:nvPr>
        </p:nvSpPr>
        <p:spPr/>
        <p:txBody>
          <a:bodyPr/>
          <a:lstStyle/>
          <a:p>
            <a:r>
              <a:rPr lang="en-AU" dirty="0">
                <a:hlinkClick r:id="rId2"/>
              </a:rPr>
              <a:t>http://splash.abc.net.au/home#!/</a:t>
            </a:r>
            <a:r>
              <a:rPr lang="en-AU" dirty="0" smtClean="0">
                <a:hlinkClick r:id="rId2"/>
              </a:rPr>
              <a:t>digibook/1278012/where-s-the-best-place-to-live-</a:t>
            </a:r>
            <a:endParaRPr lang="en-AU" dirty="0" smtClean="0"/>
          </a:p>
          <a:p>
            <a:endParaRPr lang="en-AU" dirty="0"/>
          </a:p>
        </p:txBody>
      </p:sp>
    </p:spTree>
    <p:extLst>
      <p:ext uri="{BB962C8B-B14F-4D97-AF65-F5344CB8AC3E}">
        <p14:creationId xmlns:p14="http://schemas.microsoft.com/office/powerpoint/2010/main" val="3019527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239000" cy="626328"/>
          </a:xfrm>
        </p:spPr>
        <p:txBody>
          <a:bodyPr/>
          <a:lstStyle/>
          <a:p>
            <a:r>
              <a:rPr lang="en-AU" dirty="0" smtClean="0"/>
              <a:t>Urban sprawl in </a:t>
            </a:r>
            <a:r>
              <a:rPr lang="en-AU" dirty="0" err="1" smtClean="0"/>
              <a:t>perth</a:t>
            </a:r>
            <a:r>
              <a:rPr lang="en-AU" dirty="0" smtClean="0"/>
              <a:t> </a:t>
            </a:r>
            <a:endParaRPr lang="en-AU" dirty="0"/>
          </a:p>
        </p:txBody>
      </p:sp>
      <p:sp>
        <p:nvSpPr>
          <p:cNvPr id="3" name="Content Placeholder 2"/>
          <p:cNvSpPr>
            <a:spLocks noGrp="1"/>
          </p:cNvSpPr>
          <p:nvPr>
            <p:ph idx="1"/>
          </p:nvPr>
        </p:nvSpPr>
        <p:spPr>
          <a:xfrm>
            <a:off x="323528" y="1268760"/>
            <a:ext cx="3672408" cy="4968552"/>
          </a:xfrm>
        </p:spPr>
        <p:txBody>
          <a:bodyPr/>
          <a:lstStyle/>
          <a:p>
            <a:r>
              <a:rPr lang="en-AU" dirty="0"/>
              <a:t>Perth is one of Australia's most sprawling cities, with an urban area that stretches approximately 100 km along the Indian Ocean coastline, from Two Rocks in the north to Mandurah in the south.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1348911"/>
            <a:ext cx="5039107" cy="4320480"/>
          </a:xfrm>
          <a:prstGeom prst="rect">
            <a:avLst/>
          </a:prstGeom>
        </p:spPr>
      </p:pic>
    </p:spTree>
    <p:extLst>
      <p:ext uri="{BB962C8B-B14F-4D97-AF65-F5344CB8AC3E}">
        <p14:creationId xmlns:p14="http://schemas.microsoft.com/office/powerpoint/2010/main" val="227060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many do you see?</a:t>
            </a:r>
            <a:endParaRPr lang="en-AU" dirty="0"/>
          </a:p>
        </p:txBody>
      </p:sp>
      <p:sp>
        <p:nvSpPr>
          <p:cNvPr id="3" name="Content Placeholder 2"/>
          <p:cNvSpPr>
            <a:spLocks noGrp="1"/>
          </p:cNvSpPr>
          <p:nvPr>
            <p:ph idx="1"/>
          </p:nvPr>
        </p:nvSpPr>
        <p:spPr/>
        <p:txBody>
          <a:bodyPr/>
          <a:lstStyle/>
          <a:p>
            <a:pPr marL="0" indent="0">
              <a:buNone/>
            </a:pP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7141616" cy="5074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7681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HOW CAN WE IMPROVE LIVEABILTY IN OUR TOWNS AND CITIES?</a:t>
            </a:r>
            <a:endParaRPr lang="en-AU" dirty="0"/>
          </a:p>
        </p:txBody>
      </p:sp>
      <p:sp>
        <p:nvSpPr>
          <p:cNvPr id="3" name="Content Placeholder 2"/>
          <p:cNvSpPr>
            <a:spLocks noGrp="1"/>
          </p:cNvSpPr>
          <p:nvPr>
            <p:ph idx="1"/>
          </p:nvPr>
        </p:nvSpPr>
        <p:spPr/>
        <p:txBody>
          <a:bodyPr/>
          <a:lstStyle/>
          <a:p>
            <a:r>
              <a:rPr lang="en-AU" dirty="0" smtClean="0"/>
              <a:t>Brainstorm 3 ways we could improve the areas we live in </a:t>
            </a:r>
            <a:endParaRPr lang="en-AU" dirty="0"/>
          </a:p>
        </p:txBody>
      </p:sp>
    </p:spTree>
    <p:extLst>
      <p:ext uri="{BB962C8B-B14F-4D97-AF65-F5344CB8AC3E}">
        <p14:creationId xmlns:p14="http://schemas.microsoft.com/office/powerpoint/2010/main" val="1084572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239000" cy="842352"/>
          </a:xfrm>
        </p:spPr>
        <p:txBody>
          <a:bodyPr/>
          <a:lstStyle/>
          <a:p>
            <a:r>
              <a:rPr lang="en-AU" dirty="0" smtClean="0"/>
              <a:t>How to improve liveability </a:t>
            </a:r>
            <a:endParaRPr lang="en-AU" dirty="0"/>
          </a:p>
        </p:txBody>
      </p:sp>
      <p:sp>
        <p:nvSpPr>
          <p:cNvPr id="3" name="Content Placeholder 2"/>
          <p:cNvSpPr>
            <a:spLocks noGrp="1"/>
          </p:cNvSpPr>
          <p:nvPr>
            <p:ph idx="1"/>
          </p:nvPr>
        </p:nvSpPr>
        <p:spPr>
          <a:xfrm>
            <a:off x="457200" y="1268760"/>
            <a:ext cx="4402832" cy="5186976"/>
          </a:xfrm>
        </p:spPr>
        <p:txBody>
          <a:bodyPr>
            <a:normAutofit fontScale="85000" lnSpcReduction="10000"/>
          </a:bodyPr>
          <a:lstStyle/>
          <a:p>
            <a:r>
              <a:rPr lang="en-AU" dirty="0"/>
              <a:t>It's not hard to find ideas that could be used to enhance the liveability of our cities.</a:t>
            </a:r>
          </a:p>
          <a:p>
            <a:r>
              <a:rPr lang="en-AU" dirty="0"/>
              <a:t>Across </a:t>
            </a:r>
            <a:r>
              <a:rPr lang="en-AU" dirty="0" smtClean="0"/>
              <a:t>the world people are coming up with ideas to improve our towns and cities</a:t>
            </a:r>
          </a:p>
          <a:p>
            <a:r>
              <a:rPr lang="en-AU" dirty="0" smtClean="0"/>
              <a:t>In </a:t>
            </a:r>
            <a:r>
              <a:rPr lang="en-AU" dirty="0"/>
              <a:t>the German city of Leipzig, a simple 'bike sharing' system is helping to reduce congestion and to make the city more liveable.</a:t>
            </a:r>
          </a:p>
          <a:p>
            <a:r>
              <a:rPr lang="en-AU" dirty="0"/>
              <a:t>It has the added social benefits of being good for people's health while being better for the environment.</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2060848"/>
            <a:ext cx="4003722" cy="2664295"/>
          </a:xfrm>
          <a:prstGeom prst="rect">
            <a:avLst/>
          </a:prstGeom>
        </p:spPr>
      </p:pic>
    </p:spTree>
    <p:extLst>
      <p:ext uri="{BB962C8B-B14F-4D97-AF65-F5344CB8AC3E}">
        <p14:creationId xmlns:p14="http://schemas.microsoft.com/office/powerpoint/2010/main" val="248633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Limit traffic congestion </a:t>
            </a:r>
            <a:endParaRPr lang="en-AU" dirty="0"/>
          </a:p>
        </p:txBody>
      </p:sp>
      <p:sp>
        <p:nvSpPr>
          <p:cNvPr id="3" name="Content Placeholder 2"/>
          <p:cNvSpPr>
            <a:spLocks noGrp="1"/>
          </p:cNvSpPr>
          <p:nvPr>
            <p:ph idx="1"/>
          </p:nvPr>
        </p:nvSpPr>
        <p:spPr/>
        <p:txBody>
          <a:bodyPr/>
          <a:lstStyle/>
          <a:p>
            <a:r>
              <a:rPr lang="en-AU" dirty="0" smtClean="0"/>
              <a:t>Definition: when </a:t>
            </a:r>
            <a:r>
              <a:rPr lang="en-AU" dirty="0"/>
              <a:t>vehicles travel at slower speeds because there are more vehicles than the road can handle. This makes trip times longer, and increases </a:t>
            </a:r>
            <a:r>
              <a:rPr lang="en-AU" dirty="0" smtClean="0"/>
              <a:t>queuing. </a:t>
            </a:r>
          </a:p>
          <a:p>
            <a:pPr marL="0" indent="0">
              <a:buNone/>
            </a:pP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356992"/>
            <a:ext cx="4864596" cy="3219899"/>
          </a:xfrm>
          <a:prstGeom prst="rect">
            <a:avLst/>
          </a:prstGeom>
        </p:spPr>
      </p:pic>
    </p:spTree>
    <p:extLst>
      <p:ext uri="{BB962C8B-B14F-4D97-AF65-F5344CB8AC3E}">
        <p14:creationId xmlns:p14="http://schemas.microsoft.com/office/powerpoint/2010/main" val="438067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Light rail in </a:t>
            </a:r>
            <a:r>
              <a:rPr lang="en-AU" dirty="0" err="1" smtClean="0"/>
              <a:t>london</a:t>
            </a:r>
            <a:endParaRPr lang="en-AU" dirty="0"/>
          </a:p>
        </p:txBody>
      </p:sp>
      <p:sp>
        <p:nvSpPr>
          <p:cNvPr id="3" name="Content Placeholder 2"/>
          <p:cNvSpPr>
            <a:spLocks noGrp="1"/>
          </p:cNvSpPr>
          <p:nvPr>
            <p:ph idx="1"/>
          </p:nvPr>
        </p:nvSpPr>
        <p:spPr>
          <a:xfrm>
            <a:off x="457200" y="1609416"/>
            <a:ext cx="4690864" cy="4846320"/>
          </a:xfrm>
        </p:spPr>
        <p:txBody>
          <a:bodyPr>
            <a:normAutofit fontScale="85000" lnSpcReduction="10000"/>
          </a:bodyPr>
          <a:lstStyle/>
          <a:p>
            <a:r>
              <a:rPr lang="en-AU" dirty="0" smtClean="0"/>
              <a:t>In London they have a </a:t>
            </a:r>
            <a:r>
              <a:rPr lang="en-AU" dirty="0"/>
              <a:t>Docklands Light Rail (DLR) </a:t>
            </a:r>
            <a:r>
              <a:rPr lang="en-AU" dirty="0" smtClean="0"/>
              <a:t>system. </a:t>
            </a:r>
          </a:p>
          <a:p>
            <a:pPr marL="0" indent="0">
              <a:buNone/>
            </a:pPr>
            <a:endParaRPr lang="en-AU" dirty="0" smtClean="0"/>
          </a:p>
          <a:p>
            <a:r>
              <a:rPr lang="en-AU" dirty="0" smtClean="0"/>
              <a:t>This was set up to reduce congestion in a city with a population of approximately 8 million.</a:t>
            </a:r>
          </a:p>
          <a:p>
            <a:endParaRPr lang="en-AU" dirty="0" smtClean="0"/>
          </a:p>
          <a:p>
            <a:r>
              <a:rPr lang="en-AU" dirty="0" smtClean="0"/>
              <a:t>DLR's </a:t>
            </a:r>
            <a:r>
              <a:rPr lang="en-AU" dirty="0"/>
              <a:t>fully automated and driverless vehicles provide </a:t>
            </a:r>
            <a:r>
              <a:rPr lang="en-AU" dirty="0" smtClean="0"/>
              <a:t>300,000 </a:t>
            </a:r>
            <a:r>
              <a:rPr lang="en-AU" dirty="0"/>
              <a:t>journeys between the redeveloped Docklands area and central London each day, easing congestion on surrounding roads.</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2132856"/>
            <a:ext cx="3515883" cy="2636912"/>
          </a:xfrm>
          <a:prstGeom prst="rect">
            <a:avLst/>
          </a:prstGeom>
        </p:spPr>
      </p:pic>
    </p:spTree>
    <p:extLst>
      <p:ext uri="{BB962C8B-B14F-4D97-AF65-F5344CB8AC3E}">
        <p14:creationId xmlns:p14="http://schemas.microsoft.com/office/powerpoint/2010/main" val="3191855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Mapping activity </a:t>
            </a:r>
            <a:endParaRPr lang="en-AU" dirty="0"/>
          </a:p>
        </p:txBody>
      </p:sp>
      <p:sp>
        <p:nvSpPr>
          <p:cNvPr id="3" name="Content Placeholder 2"/>
          <p:cNvSpPr>
            <a:spLocks noGrp="1"/>
          </p:cNvSpPr>
          <p:nvPr>
            <p:ph idx="1"/>
          </p:nvPr>
        </p:nvSpPr>
        <p:spPr/>
        <p:txBody>
          <a:bodyPr>
            <a:normAutofit lnSpcReduction="10000"/>
          </a:bodyPr>
          <a:lstStyle/>
          <a:p>
            <a:r>
              <a:rPr lang="en-AU" dirty="0" smtClean="0"/>
              <a:t>Using your blank map of Australia and an Atlas find and mark the following using a red, blue or black pen. </a:t>
            </a:r>
          </a:p>
          <a:p>
            <a:r>
              <a:rPr lang="en-AU" dirty="0" smtClean="0"/>
              <a:t>1. The capital cities in Australia (Black pen)</a:t>
            </a:r>
          </a:p>
          <a:p>
            <a:r>
              <a:rPr lang="en-AU" dirty="0" smtClean="0"/>
              <a:t>2. The states of Australia (red pen)</a:t>
            </a:r>
          </a:p>
          <a:p>
            <a:r>
              <a:rPr lang="en-AU" dirty="0" smtClean="0"/>
              <a:t>3. Three rivers anywhere in Australia (blue pen)</a:t>
            </a:r>
          </a:p>
          <a:p>
            <a:r>
              <a:rPr lang="en-AU" dirty="0" smtClean="0"/>
              <a:t>4. Identify BOLTSS, draw a border, draw in the north arrow, add a key/legend, add a title. You don’t need to put a scale or source, but you do need your name at the bottom of the map. </a:t>
            </a:r>
            <a:r>
              <a:rPr lang="en-AU" smtClean="0"/>
              <a:t>5</a:t>
            </a:r>
            <a:endParaRPr lang="en-AU" dirty="0"/>
          </a:p>
        </p:txBody>
      </p:sp>
    </p:spTree>
    <p:extLst>
      <p:ext uri="{BB962C8B-B14F-4D97-AF65-F5344CB8AC3E}">
        <p14:creationId xmlns:p14="http://schemas.microsoft.com/office/powerpoint/2010/main" val="1110567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Perception is influenced by:</a:t>
            </a:r>
            <a:endParaRPr lang="en-AU" dirty="0"/>
          </a:p>
        </p:txBody>
      </p:sp>
      <p:sp>
        <p:nvSpPr>
          <p:cNvPr id="3" name="Content Placeholder 2"/>
          <p:cNvSpPr>
            <a:spLocks noGrp="1"/>
          </p:cNvSpPr>
          <p:nvPr>
            <p:ph idx="1"/>
          </p:nvPr>
        </p:nvSpPr>
        <p:spPr/>
        <p:txBody>
          <a:bodyPr/>
          <a:lstStyle/>
          <a:p>
            <a:pPr marL="0" indent="0">
              <a:buNone/>
            </a:pPr>
            <a:endParaRPr lang="en-AU" dirty="0" smtClean="0"/>
          </a:p>
          <a:p>
            <a:r>
              <a:rPr lang="en-AU" dirty="0" smtClean="0"/>
              <a:t>Age</a:t>
            </a:r>
            <a:endParaRPr lang="en-AU" dirty="0"/>
          </a:p>
          <a:p>
            <a:r>
              <a:rPr lang="en-AU" dirty="0" smtClean="0"/>
              <a:t>Income</a:t>
            </a:r>
          </a:p>
          <a:p>
            <a:r>
              <a:rPr lang="en-AU" dirty="0" smtClean="0"/>
              <a:t>Household type</a:t>
            </a:r>
            <a:endParaRPr lang="en-AU" dirty="0"/>
          </a:p>
          <a:p>
            <a:r>
              <a:rPr lang="en-AU" dirty="0"/>
              <a:t>Gender</a:t>
            </a:r>
          </a:p>
          <a:p>
            <a:r>
              <a:rPr lang="en-AU" dirty="0"/>
              <a:t>Cultural background</a:t>
            </a:r>
          </a:p>
          <a:p>
            <a:r>
              <a:rPr lang="en-AU" dirty="0" smtClean="0"/>
              <a:t>Education</a:t>
            </a:r>
          </a:p>
          <a:p>
            <a:endParaRPr lang="en-AU" dirty="0"/>
          </a:p>
          <a:p>
            <a:pPr marL="0" indent="0">
              <a:buNone/>
            </a:pPr>
            <a:r>
              <a:rPr lang="en-AU" dirty="0" smtClean="0"/>
              <a:t>Note these influences. </a:t>
            </a:r>
          </a:p>
          <a:p>
            <a:pPr marL="0" indent="0">
              <a:buNone/>
            </a:pPr>
            <a:r>
              <a:rPr lang="en-AU" dirty="0" smtClean="0"/>
              <a:t>Can you think of three more influences?</a:t>
            </a:r>
            <a:endParaRPr lang="en-AU" dirty="0"/>
          </a:p>
          <a:p>
            <a:endParaRPr lang="en-AU" dirty="0"/>
          </a:p>
        </p:txBody>
      </p:sp>
    </p:spTree>
    <p:extLst>
      <p:ext uri="{BB962C8B-B14F-4D97-AF65-F5344CB8AC3E}">
        <p14:creationId xmlns:p14="http://schemas.microsoft.com/office/powerpoint/2010/main" val="821445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Contrast different perceptions:</a:t>
            </a:r>
            <a:endParaRPr lang="en-AU"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AU" dirty="0" smtClean="0"/>
              <a:t>Older people </a:t>
            </a:r>
            <a:r>
              <a:rPr lang="en-AU" dirty="0" err="1" smtClean="0"/>
              <a:t>vs</a:t>
            </a:r>
            <a:r>
              <a:rPr lang="en-AU" dirty="0" smtClean="0"/>
              <a:t> teenagers</a:t>
            </a:r>
          </a:p>
          <a:p>
            <a:pPr marL="514350" indent="-514350">
              <a:buFont typeface="+mj-lt"/>
              <a:buAutoNum type="arabicPeriod"/>
            </a:pPr>
            <a:r>
              <a:rPr lang="en-AU" dirty="0" smtClean="0"/>
              <a:t>People with children </a:t>
            </a:r>
            <a:r>
              <a:rPr lang="en-AU" dirty="0" err="1" smtClean="0"/>
              <a:t>vs</a:t>
            </a:r>
            <a:r>
              <a:rPr lang="en-AU" dirty="0" smtClean="0"/>
              <a:t> people without children</a:t>
            </a:r>
          </a:p>
          <a:p>
            <a:pPr marL="514350" indent="-514350">
              <a:buFont typeface="+mj-lt"/>
              <a:buAutoNum type="arabicPeriod"/>
            </a:pPr>
            <a:r>
              <a:rPr lang="en-AU" dirty="0" smtClean="0"/>
              <a:t>A disabled person and an able bodied person</a:t>
            </a:r>
          </a:p>
          <a:p>
            <a:endParaRPr lang="en-AU" dirty="0"/>
          </a:p>
          <a:p>
            <a:pPr marL="0" indent="0">
              <a:buNone/>
            </a:pPr>
            <a:r>
              <a:rPr lang="en-AU" dirty="0" smtClean="0"/>
              <a:t>What do you think these different groups believe makes a place liveable?</a:t>
            </a:r>
          </a:p>
          <a:p>
            <a:pPr marL="0" indent="0">
              <a:buNone/>
            </a:pPr>
            <a:r>
              <a:rPr lang="en-AU" dirty="0" smtClean="0"/>
              <a:t>Choose 1 or 2 or 3</a:t>
            </a:r>
          </a:p>
          <a:p>
            <a:pPr marL="0" indent="0">
              <a:buNone/>
            </a:pPr>
            <a:r>
              <a:rPr lang="en-AU" dirty="0" smtClean="0"/>
              <a:t>Discuss with a partner and share with the class.</a:t>
            </a:r>
            <a:endParaRPr lang="en-AU" dirty="0"/>
          </a:p>
        </p:txBody>
      </p:sp>
    </p:spTree>
    <p:extLst>
      <p:ext uri="{BB962C8B-B14F-4D97-AF65-F5344CB8AC3E}">
        <p14:creationId xmlns:p14="http://schemas.microsoft.com/office/powerpoint/2010/main" val="1563764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Liveability Ratings</a:t>
            </a:r>
            <a:endParaRPr lang="en-AU" dirty="0"/>
          </a:p>
        </p:txBody>
      </p:sp>
      <p:sp>
        <p:nvSpPr>
          <p:cNvPr id="3" name="Content Placeholder 2"/>
          <p:cNvSpPr>
            <a:spLocks noGrp="1"/>
          </p:cNvSpPr>
          <p:nvPr>
            <p:ph idx="1"/>
          </p:nvPr>
        </p:nvSpPr>
        <p:spPr/>
        <p:txBody>
          <a:bodyPr>
            <a:normAutofit lnSpcReduction="10000"/>
          </a:bodyPr>
          <a:lstStyle/>
          <a:p>
            <a:pPr marL="0" indent="0">
              <a:buNone/>
            </a:pPr>
            <a:r>
              <a:rPr lang="en-AU" dirty="0" smtClean="0"/>
              <a:t>General categories to assess liveability:</a:t>
            </a:r>
          </a:p>
          <a:p>
            <a:r>
              <a:rPr lang="en-AU" dirty="0" smtClean="0"/>
              <a:t>Public safety</a:t>
            </a:r>
          </a:p>
          <a:p>
            <a:r>
              <a:rPr lang="en-AU" dirty="0" smtClean="0"/>
              <a:t>Housing affordability</a:t>
            </a:r>
          </a:p>
          <a:p>
            <a:r>
              <a:rPr lang="en-AU" dirty="0" smtClean="0"/>
              <a:t>Aesthetic (attractive)</a:t>
            </a:r>
          </a:p>
          <a:p>
            <a:r>
              <a:rPr lang="en-AU" dirty="0" smtClean="0"/>
              <a:t>Accessibility to transport</a:t>
            </a:r>
          </a:p>
          <a:p>
            <a:r>
              <a:rPr lang="en-AU" dirty="0" smtClean="0"/>
              <a:t>Recreational, educational &amp; health facilities</a:t>
            </a:r>
          </a:p>
          <a:p>
            <a:r>
              <a:rPr lang="en-AU" dirty="0" smtClean="0"/>
              <a:t>Utilities (electricity, water, sewerage systems)</a:t>
            </a:r>
          </a:p>
          <a:p>
            <a:r>
              <a:rPr lang="en-AU" dirty="0" smtClean="0"/>
              <a:t>Environmental (climate, open space, air quality)</a:t>
            </a:r>
          </a:p>
          <a:p>
            <a:r>
              <a:rPr lang="en-AU" dirty="0" smtClean="0"/>
              <a:t>Telecommunications infrastructure </a:t>
            </a:r>
            <a:endParaRPr lang="en-AU" dirty="0"/>
          </a:p>
        </p:txBody>
      </p:sp>
    </p:spTree>
    <p:extLst>
      <p:ext uri="{BB962C8B-B14F-4D97-AF65-F5344CB8AC3E}">
        <p14:creationId xmlns:p14="http://schemas.microsoft.com/office/powerpoint/2010/main" val="4104500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City </a:t>
            </a:r>
            <a:r>
              <a:rPr lang="en-AU" dirty="0" err="1" smtClean="0"/>
              <a:t>vs</a:t>
            </a:r>
            <a:r>
              <a:rPr lang="en-AU" dirty="0" smtClean="0"/>
              <a:t> country</a:t>
            </a:r>
            <a:endParaRPr lang="en-AU" dirty="0"/>
          </a:p>
        </p:txBody>
      </p:sp>
      <p:sp>
        <p:nvSpPr>
          <p:cNvPr id="3" name="Content Placeholder 2"/>
          <p:cNvSpPr>
            <a:spLocks noGrp="1"/>
          </p:cNvSpPr>
          <p:nvPr>
            <p:ph idx="1"/>
          </p:nvPr>
        </p:nvSpPr>
        <p:spPr/>
        <p:txBody>
          <a:bodyPr/>
          <a:lstStyle/>
          <a:p>
            <a:pPr marL="0" indent="0">
              <a:buNone/>
            </a:pPr>
            <a:r>
              <a:rPr lang="en-AU" dirty="0" smtClean="0"/>
              <a:t>City – What are the advantages?</a:t>
            </a:r>
          </a:p>
          <a:p>
            <a:pPr marL="0" indent="0">
              <a:buNone/>
            </a:pPr>
            <a:endParaRPr lang="en-AU" dirty="0" smtClean="0"/>
          </a:p>
          <a:p>
            <a:r>
              <a:rPr lang="en-AU" dirty="0" smtClean="0"/>
              <a:t>Greater range of jobs</a:t>
            </a:r>
          </a:p>
          <a:p>
            <a:r>
              <a:rPr lang="en-AU" dirty="0" smtClean="0"/>
              <a:t>Access to a wide range of shops and services</a:t>
            </a:r>
          </a:p>
          <a:p>
            <a:r>
              <a:rPr lang="en-AU" dirty="0" smtClean="0"/>
              <a:t>Greater choice of schools</a:t>
            </a:r>
          </a:p>
          <a:p>
            <a:r>
              <a:rPr lang="en-AU" dirty="0" smtClean="0"/>
              <a:t>More entertainment options</a:t>
            </a:r>
          </a:p>
          <a:p>
            <a:r>
              <a:rPr lang="en-AU" dirty="0" smtClean="0"/>
              <a:t>Faster pace of life</a:t>
            </a:r>
          </a:p>
          <a:p>
            <a:r>
              <a:rPr lang="en-AU" dirty="0" smtClean="0"/>
              <a:t>Access to a wide range of medical facilities</a:t>
            </a:r>
          </a:p>
          <a:p>
            <a:endParaRPr lang="en-AU" dirty="0"/>
          </a:p>
          <a:p>
            <a:pPr marL="0" indent="0">
              <a:buNone/>
            </a:pPr>
            <a:r>
              <a:rPr lang="en-AU" dirty="0"/>
              <a:t>Think of three disadvantages.</a:t>
            </a:r>
          </a:p>
          <a:p>
            <a:pPr marL="0" indent="0">
              <a:buNone/>
            </a:pPr>
            <a:endParaRPr lang="en-AU" dirty="0"/>
          </a:p>
        </p:txBody>
      </p:sp>
    </p:spTree>
    <p:extLst>
      <p:ext uri="{BB962C8B-B14F-4D97-AF65-F5344CB8AC3E}">
        <p14:creationId xmlns:p14="http://schemas.microsoft.com/office/powerpoint/2010/main" val="1645190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City </a:t>
            </a:r>
            <a:r>
              <a:rPr lang="en-AU" dirty="0" err="1" smtClean="0"/>
              <a:t>vs</a:t>
            </a:r>
            <a:r>
              <a:rPr lang="en-AU" dirty="0" smtClean="0"/>
              <a:t> country</a:t>
            </a:r>
            <a:endParaRPr lang="en-AU" dirty="0"/>
          </a:p>
        </p:txBody>
      </p:sp>
      <p:sp>
        <p:nvSpPr>
          <p:cNvPr id="3" name="Content Placeholder 2"/>
          <p:cNvSpPr>
            <a:spLocks noGrp="1"/>
          </p:cNvSpPr>
          <p:nvPr>
            <p:ph idx="1"/>
          </p:nvPr>
        </p:nvSpPr>
        <p:spPr/>
        <p:txBody>
          <a:bodyPr/>
          <a:lstStyle/>
          <a:p>
            <a:r>
              <a:rPr lang="en-AU" dirty="0" smtClean="0"/>
              <a:t>Country – What are the advantages?</a:t>
            </a:r>
          </a:p>
          <a:p>
            <a:r>
              <a:rPr lang="en-AU" dirty="0" smtClean="0"/>
              <a:t>Space</a:t>
            </a:r>
          </a:p>
          <a:p>
            <a:r>
              <a:rPr lang="en-AU" dirty="0" smtClean="0"/>
              <a:t>Lack of crowds</a:t>
            </a:r>
          </a:p>
          <a:p>
            <a:r>
              <a:rPr lang="en-AU" dirty="0" smtClean="0"/>
              <a:t>Cleaner air and less pollution</a:t>
            </a:r>
          </a:p>
          <a:p>
            <a:r>
              <a:rPr lang="en-AU" dirty="0" smtClean="0"/>
              <a:t>Cheaper housing</a:t>
            </a:r>
          </a:p>
          <a:p>
            <a:r>
              <a:rPr lang="en-AU" dirty="0" smtClean="0"/>
              <a:t>More opportunities for outdoor activities</a:t>
            </a:r>
          </a:p>
          <a:p>
            <a:endParaRPr lang="en-AU" dirty="0"/>
          </a:p>
          <a:p>
            <a:pPr marL="0" indent="0">
              <a:buNone/>
            </a:pPr>
            <a:r>
              <a:rPr lang="en-AU" dirty="0" smtClean="0"/>
              <a:t>Think of three disadvantages.</a:t>
            </a:r>
            <a:endParaRPr lang="en-AU" dirty="0"/>
          </a:p>
        </p:txBody>
      </p:sp>
    </p:spTree>
    <p:extLst>
      <p:ext uri="{BB962C8B-B14F-4D97-AF65-F5344CB8AC3E}">
        <p14:creationId xmlns:p14="http://schemas.microsoft.com/office/powerpoint/2010/main" val="4000352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City </a:t>
            </a:r>
            <a:r>
              <a:rPr lang="en-AU" dirty="0" err="1" smtClean="0"/>
              <a:t>vs</a:t>
            </a:r>
            <a:r>
              <a:rPr lang="en-AU" dirty="0" smtClean="0"/>
              <a:t> country</a:t>
            </a:r>
            <a:endParaRPr lang="en-AU" dirty="0"/>
          </a:p>
        </p:txBody>
      </p:sp>
      <p:sp>
        <p:nvSpPr>
          <p:cNvPr id="3" name="Content Placeholder 2"/>
          <p:cNvSpPr>
            <a:spLocks noGrp="1"/>
          </p:cNvSpPr>
          <p:nvPr>
            <p:ph idx="1"/>
          </p:nvPr>
        </p:nvSpPr>
        <p:spPr/>
        <p:txBody>
          <a:bodyPr/>
          <a:lstStyle/>
          <a:p>
            <a:r>
              <a:rPr lang="en-AU" dirty="0" smtClean="0">
                <a:latin typeface="Arial" panose="020B0604020202020204" pitchFamily="34" charset="0"/>
                <a:cs typeface="Arial" panose="020B0604020202020204" pitchFamily="34" charset="0"/>
              </a:rPr>
              <a:t>When you are an adult do you think you will live in a city or in the country?</a:t>
            </a:r>
          </a:p>
          <a:p>
            <a:r>
              <a:rPr lang="en-AU" dirty="0" smtClean="0">
                <a:latin typeface="Arial" panose="020B0604020202020204" pitchFamily="34" charset="0"/>
                <a:cs typeface="Arial" panose="020B0604020202020204" pitchFamily="34" charset="0"/>
              </a:rPr>
              <a:t>Name a place you would like to live.</a:t>
            </a:r>
          </a:p>
          <a:p>
            <a:r>
              <a:rPr lang="en-AU" dirty="0" smtClean="0">
                <a:latin typeface="Arial" panose="020B0604020202020204" pitchFamily="34" charset="0"/>
                <a:cs typeface="Arial" panose="020B0604020202020204" pitchFamily="34" charset="0"/>
              </a:rPr>
              <a:t>Why do you think so?</a:t>
            </a:r>
          </a:p>
          <a:p>
            <a:r>
              <a:rPr lang="en-AU" dirty="0" smtClean="0">
                <a:latin typeface="Arial" panose="020B0604020202020204" pitchFamily="34" charset="0"/>
                <a:cs typeface="Arial" panose="020B0604020202020204" pitchFamily="34" charset="0"/>
              </a:rPr>
              <a:t>What is important to </a:t>
            </a:r>
            <a:r>
              <a:rPr lang="en-AU" u="sng" dirty="0" smtClean="0">
                <a:latin typeface="Arial" panose="020B0604020202020204" pitchFamily="34" charset="0"/>
                <a:cs typeface="Arial" panose="020B0604020202020204" pitchFamily="34" charset="0"/>
              </a:rPr>
              <a:t>YOU </a:t>
            </a:r>
            <a:r>
              <a:rPr lang="en-AU" dirty="0" smtClean="0">
                <a:latin typeface="Arial" panose="020B0604020202020204" pitchFamily="34" charset="0"/>
                <a:cs typeface="Arial" panose="020B0604020202020204" pitchFamily="34" charset="0"/>
              </a:rPr>
              <a:t>for liveability?</a:t>
            </a:r>
          </a:p>
          <a:p>
            <a:r>
              <a:rPr lang="en-AU" dirty="0" smtClean="0">
                <a:latin typeface="Arial" panose="020B0604020202020204" pitchFamily="34" charset="0"/>
                <a:cs typeface="Arial" panose="020B0604020202020204" pitchFamily="34" charset="0"/>
              </a:rPr>
              <a:t>Will your needs and perceptions change over time? Why?  Why not?</a:t>
            </a:r>
          </a:p>
          <a:p>
            <a:pPr marL="0" indent="0">
              <a:buNone/>
            </a:pPr>
            <a:endParaRPr lang="en-AU" dirty="0">
              <a:latin typeface="Arial" panose="020B0604020202020204" pitchFamily="34" charset="0"/>
              <a:cs typeface="Arial" panose="020B0604020202020204" pitchFamily="34" charset="0"/>
            </a:endParaRPr>
          </a:p>
          <a:p>
            <a:pPr marL="0" indent="0">
              <a:buNone/>
            </a:pPr>
            <a:r>
              <a:rPr lang="en-AU" dirty="0" smtClean="0">
                <a:latin typeface="Arial" panose="020B0604020202020204" pitchFamily="34" charset="0"/>
                <a:cs typeface="Arial" panose="020B0604020202020204" pitchFamily="34" charset="0"/>
              </a:rPr>
              <a:t>Discuss these questions in a group.</a:t>
            </a:r>
          </a:p>
          <a:p>
            <a:pPr marL="0" indent="0">
              <a:buNone/>
            </a:pP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1444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361</TotalTime>
  <Words>1226</Words>
  <Application>Microsoft Office PowerPoint</Application>
  <PresentationFormat>On-screen Show (4:3)</PresentationFormat>
  <Paragraphs>172</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Opulent</vt:lpstr>
      <vt:lpstr>Place and Liveability</vt:lpstr>
      <vt:lpstr>Perception</vt:lpstr>
      <vt:lpstr>How many do you see?</vt:lpstr>
      <vt:lpstr>Perception is influenced by:</vt:lpstr>
      <vt:lpstr>Contrast different perceptions:</vt:lpstr>
      <vt:lpstr>Liveability Ratings</vt:lpstr>
      <vt:lpstr>City vs country</vt:lpstr>
      <vt:lpstr>City vs country</vt:lpstr>
      <vt:lpstr>City vs country</vt:lpstr>
      <vt:lpstr>Most to least liveable cities 2017 </vt:lpstr>
      <vt:lpstr>PowerPoint Presentation</vt:lpstr>
      <vt:lpstr>Safety and Crime</vt:lpstr>
      <vt:lpstr>Global Peace index</vt:lpstr>
      <vt:lpstr>Large cities</vt:lpstr>
      <vt:lpstr>     positives and negatives</vt:lpstr>
      <vt:lpstr>Skyscrapers and Sprawl</vt:lpstr>
      <vt:lpstr>skyscrapers</vt:lpstr>
      <vt:lpstr>Urban sprawl</vt:lpstr>
      <vt:lpstr>slums</vt:lpstr>
      <vt:lpstr>Slums and apartment building side by side </vt:lpstr>
      <vt:lpstr>Megacities</vt:lpstr>
      <vt:lpstr>Urbanisation and megacities</vt:lpstr>
      <vt:lpstr>World population density map </vt:lpstr>
      <vt:lpstr>Where we live</vt:lpstr>
      <vt:lpstr>Where Australian's live</vt:lpstr>
      <vt:lpstr>THE COASTAL LANDSCAPE</vt:lpstr>
      <vt:lpstr>The coastal landscape</vt:lpstr>
      <vt:lpstr>Best place to live</vt:lpstr>
      <vt:lpstr>Urban sprawl in perth </vt:lpstr>
      <vt:lpstr>HOW CAN WE IMPROVE LIVEABILTY IN OUR TOWNS AND CITIES?</vt:lpstr>
      <vt:lpstr>How to improve liveability </vt:lpstr>
      <vt:lpstr>Limit traffic congestion </vt:lpstr>
      <vt:lpstr>Light rail in london</vt:lpstr>
      <vt:lpstr>Mapping activity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 and Liveability</dc:title>
  <dc:creator>ALLENBY Rebecca</dc:creator>
  <cp:lastModifiedBy>GOODWIN Nina</cp:lastModifiedBy>
  <cp:revision>54</cp:revision>
  <dcterms:created xsi:type="dcterms:W3CDTF">2017-08-30T08:47:22Z</dcterms:created>
  <dcterms:modified xsi:type="dcterms:W3CDTF">2017-09-04T04:43:51Z</dcterms:modified>
</cp:coreProperties>
</file>